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6" r:id="rId3"/>
    <p:sldId id="268" r:id="rId4"/>
    <p:sldId id="267" r:id="rId5"/>
    <p:sldId id="265" r:id="rId6"/>
    <p:sldId id="270" r:id="rId7"/>
    <p:sldId id="269"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p:restoredTop sz="94676"/>
  </p:normalViewPr>
  <p:slideViewPr>
    <p:cSldViewPr snapToGrid="0" snapToObjects="1">
      <p:cViewPr>
        <p:scale>
          <a:sx n="96" d="100"/>
          <a:sy n="96" d="100"/>
        </p:scale>
        <p:origin x="-1986"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DO NOT US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454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0985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93441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95866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125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7371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60922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a:prstGeom prst="rect">
            <a:avLst/>
          </a:prstGeo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85508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43674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2/25/2016</a:t>
            </a:fld>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7"/>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42866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2">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a:p>
        </p:txBody>
      </p:sp>
      <p:sp>
        <p:nvSpPr>
          <p:cNvPr id="10" name="TextBox 9"/>
          <p:cNvSpPr txBox="1"/>
          <p:nvPr/>
        </p:nvSpPr>
        <p:spPr>
          <a:xfrm>
            <a:off x="901148" y="4482856"/>
            <a:ext cx="7381875" cy="1569660"/>
          </a:xfrm>
          <a:prstGeom prst="rect">
            <a:avLst/>
          </a:prstGeom>
          <a:noFill/>
        </p:spPr>
        <p:txBody>
          <a:bodyPr wrap="square" rtlCol="0">
            <a:spAutoFit/>
          </a:bodyPr>
          <a:lstStyle/>
          <a:p>
            <a:pPr algn="ctr"/>
            <a:r>
              <a:rPr lang="en-US" sz="2400" dirty="0" smtClean="0"/>
              <a:t>Do I really have to report my clients’ names?</a:t>
            </a:r>
          </a:p>
          <a:p>
            <a:pPr algn="ctr"/>
            <a:endParaRPr lang="en-US" sz="2400" dirty="0"/>
          </a:p>
          <a:p>
            <a:pPr algn="ctr"/>
            <a:endParaRPr lang="en-US" sz="2400" dirty="0" smtClean="0"/>
          </a:p>
          <a:p>
            <a:pPr algn="ctr"/>
            <a:r>
              <a:rPr lang="en-US" sz="2400" dirty="0" smtClean="0"/>
              <a:t>Heather Jones</a:t>
            </a:r>
            <a:endParaRPr lang="en-US" sz="2400" dirty="0"/>
          </a:p>
        </p:txBody>
      </p:sp>
    </p:spTree>
    <p:extLst>
      <p:ext uri="{BB962C8B-B14F-4D97-AF65-F5344CB8AC3E}">
        <p14:creationId xmlns:p14="http://schemas.microsoft.com/office/powerpoint/2010/main" val="10639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U.S.C. app. 4 § 102(a)(6)(B)</a:t>
            </a:r>
            <a:endParaRPr lang="en-US" dirty="0"/>
          </a:p>
        </p:txBody>
      </p:sp>
      <p:sp>
        <p:nvSpPr>
          <p:cNvPr id="3" name="Content Placeholder 2"/>
          <p:cNvSpPr>
            <a:spLocks noGrp="1"/>
          </p:cNvSpPr>
          <p:nvPr>
            <p:ph idx="1"/>
          </p:nvPr>
        </p:nvSpPr>
        <p:spPr/>
        <p:txBody>
          <a:bodyPr>
            <a:normAutofit fontScale="92500" lnSpcReduction="20000"/>
          </a:bodyPr>
          <a:lstStyle/>
          <a:p>
            <a:r>
              <a:rPr lang="en-US" dirty="0"/>
              <a:t>If any person, other than the United States Government, paid a nonelected reporting individual compensation in excess of $5,000 in any of the two calendar years prior to the calendar year during which the individual files his first report under this title, the individual shall include in the report—</a:t>
            </a:r>
          </a:p>
          <a:p>
            <a:r>
              <a:rPr lang="en-US" dirty="0"/>
              <a:t>(i) the identity of each source of such compensation; and</a:t>
            </a:r>
          </a:p>
          <a:p>
            <a:r>
              <a:rPr lang="en-US" dirty="0"/>
              <a:t>(ii) a brief description of the nature of the duties performed or services rendered by the reporting individual for each such source.</a:t>
            </a:r>
          </a:p>
          <a:p>
            <a:r>
              <a:rPr lang="en-US" dirty="0"/>
              <a:t/>
            </a:r>
            <a:br>
              <a:rPr lang="en-US" dirty="0"/>
            </a:br>
            <a:r>
              <a:rPr lang="en-US" dirty="0"/>
              <a:t>The preceding sentence shall not require any individual to include in such report any information which is considered confidential as a result of a privileged relationship, established by law, between such individual and any person nor shall it require an individual to report any information with respect to any person for whom services were provided by any firm or association of which such individual was a member, partner, or employee unless such individual was directly involved in the provision of such services.</a:t>
            </a:r>
          </a:p>
          <a:p>
            <a:endParaRPr lang="en-US" dirty="0"/>
          </a:p>
        </p:txBody>
      </p:sp>
    </p:spTree>
    <p:extLst>
      <p:ext uri="{BB962C8B-B14F-4D97-AF65-F5344CB8AC3E}">
        <p14:creationId xmlns:p14="http://schemas.microsoft.com/office/powerpoint/2010/main" val="195787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Guidance</a:t>
            </a:r>
            <a:endParaRPr lang="en-US" dirty="0"/>
          </a:p>
        </p:txBody>
      </p:sp>
      <p:sp>
        <p:nvSpPr>
          <p:cNvPr id="3" name="Content Placeholder 2"/>
          <p:cNvSpPr>
            <a:spLocks noGrp="1"/>
          </p:cNvSpPr>
          <p:nvPr>
            <p:ph idx="1"/>
          </p:nvPr>
        </p:nvSpPr>
        <p:spPr/>
        <p:txBody>
          <a:bodyPr>
            <a:normAutofit/>
          </a:bodyPr>
          <a:lstStyle/>
          <a:p>
            <a:r>
              <a:rPr lang="en-US" sz="2400" dirty="0" smtClean="0"/>
              <a:t>Report </a:t>
            </a:r>
          </a:p>
          <a:p>
            <a:pPr lvl="1">
              <a:buFont typeface="Wingdings" panose="05000000000000000000" pitchFamily="2" charset="2"/>
              <a:buChar char="§"/>
            </a:pPr>
            <a:r>
              <a:rPr lang="en-US" sz="2400" dirty="0" smtClean="0"/>
              <a:t>Each person </a:t>
            </a:r>
          </a:p>
          <a:p>
            <a:pPr lvl="1">
              <a:buFont typeface="Wingdings" panose="05000000000000000000" pitchFamily="2" charset="2"/>
              <a:buChar char="§"/>
            </a:pPr>
            <a:r>
              <a:rPr lang="en-US" sz="2400" dirty="0" smtClean="0"/>
              <a:t>Paid more than $5,000 for the </a:t>
            </a:r>
          </a:p>
          <a:p>
            <a:pPr lvl="1">
              <a:buFont typeface="Wingdings" panose="05000000000000000000" pitchFamily="2" charset="2"/>
              <a:buChar char="§"/>
            </a:pPr>
            <a:r>
              <a:rPr lang="en-US" sz="2400" dirty="0" smtClean="0"/>
              <a:t>Filer’s personal services </a:t>
            </a:r>
          </a:p>
          <a:p>
            <a:pPr lvl="1">
              <a:buFont typeface="Wingdings" panose="05000000000000000000" pitchFamily="2" charset="2"/>
              <a:buChar char="§"/>
            </a:pPr>
            <a:r>
              <a:rPr lang="en-US" sz="2400" dirty="0"/>
              <a:t>I</a:t>
            </a:r>
            <a:r>
              <a:rPr lang="en-US" sz="2400" dirty="0" smtClean="0"/>
              <a:t>n a calendar year</a:t>
            </a:r>
          </a:p>
          <a:p>
            <a:pPr lvl="1">
              <a:buFont typeface="Wingdings" panose="05000000000000000000" pitchFamily="2" charset="2"/>
              <a:buChar char="§"/>
            </a:pPr>
            <a:r>
              <a:rPr lang="en-US" sz="2400" dirty="0" smtClean="0"/>
              <a:t>Include both payment to the filer directly and to filer’s employer/business</a:t>
            </a:r>
          </a:p>
          <a:p>
            <a:pPr marL="201168" lvl="1" indent="0">
              <a:buNone/>
            </a:pP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649498436"/>
              </p:ext>
            </p:extLst>
          </p:nvPr>
        </p:nvGraphicFramePr>
        <p:xfrm>
          <a:off x="1003852" y="4813908"/>
          <a:ext cx="7362909" cy="1297995"/>
        </p:xfrm>
        <a:graphic>
          <a:graphicData uri="http://schemas.openxmlformats.org/drawingml/2006/table">
            <a:tbl>
              <a:tblPr firstRow="1" firstCol="1" bandRow="1">
                <a:tableStyleId>{5C22544A-7EE6-4342-B048-85BDC9FD1C3A}</a:tableStyleId>
              </a:tblPr>
              <a:tblGrid>
                <a:gridCol w="2085080"/>
                <a:gridCol w="1164999"/>
                <a:gridCol w="4112830"/>
              </a:tblGrid>
              <a:tr h="324622">
                <a:tc>
                  <a:txBody>
                    <a:bodyPr/>
                    <a:lstStyle/>
                    <a:p>
                      <a:pPr marL="0" marR="0">
                        <a:spcBef>
                          <a:spcPts val="0"/>
                        </a:spcBef>
                        <a:spcAft>
                          <a:spcPts val="0"/>
                        </a:spcAft>
                      </a:pPr>
                      <a:r>
                        <a:rPr lang="en-US" sz="1400" b="1" dirty="0">
                          <a:solidFill>
                            <a:schemeClr val="tx1"/>
                          </a:solidFill>
                          <a:effectLst/>
                        </a:rPr>
                        <a:t>Source Name</a:t>
                      </a:r>
                      <a:endParaRPr lang="en-US" sz="14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400" b="1">
                          <a:solidFill>
                            <a:schemeClr val="tx1"/>
                          </a:solidFill>
                          <a:effectLst/>
                        </a:rPr>
                        <a:t>City/State</a:t>
                      </a:r>
                      <a:endParaRPr lang="en-US" sz="1400" b="1">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400" b="1">
                          <a:solidFill>
                            <a:schemeClr val="tx1"/>
                          </a:solidFill>
                          <a:effectLst/>
                        </a:rPr>
                        <a:t>Brief Description of Duties </a:t>
                      </a:r>
                      <a:endParaRPr lang="en-US" sz="1400" b="1">
                        <a:solidFill>
                          <a:schemeClr val="tx1"/>
                        </a:solidFill>
                        <a:effectLst/>
                        <a:latin typeface="Arial"/>
                        <a:ea typeface="Calibri"/>
                        <a:cs typeface="Times New Roman"/>
                      </a:endParaRPr>
                    </a:p>
                  </a:txBody>
                  <a:tcPr marL="68580" marR="68580" marT="0" marB="0"/>
                </a:tc>
              </a:tr>
              <a:tr h="546653">
                <a:tc>
                  <a:txBody>
                    <a:bodyPr/>
                    <a:lstStyle/>
                    <a:p>
                      <a:pPr marL="0" marR="0">
                        <a:spcBef>
                          <a:spcPts val="0"/>
                        </a:spcBef>
                        <a:spcAft>
                          <a:spcPts val="0"/>
                        </a:spcAft>
                      </a:pPr>
                      <a:r>
                        <a:rPr lang="en-US" sz="1400" b="1" dirty="0">
                          <a:solidFill>
                            <a:schemeClr val="tx1"/>
                          </a:solidFill>
                          <a:effectLst/>
                        </a:rPr>
                        <a:t>Faraday, Maxwell &amp; Franklin</a:t>
                      </a:r>
                      <a:endParaRPr lang="en-US" sz="14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solidFill>
                            <a:schemeClr val="tx1"/>
                          </a:solidFill>
                          <a:effectLst/>
                        </a:rPr>
                        <a:t>New York, NY</a:t>
                      </a:r>
                      <a:endParaRPr lang="en-US" sz="1400" b="1" dirty="0">
                        <a:solidFill>
                          <a:schemeClr val="tx1"/>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rPr>
                        <a:t>Associate attorney at this firm.  </a:t>
                      </a:r>
                      <a:endParaRPr lang="en-US" sz="1400" b="1" dirty="0">
                        <a:solidFill>
                          <a:schemeClr val="tx1"/>
                        </a:solidFill>
                        <a:effectLst/>
                        <a:latin typeface="Arial"/>
                        <a:ea typeface="Calibri"/>
                        <a:cs typeface="Times New Roman"/>
                      </a:endParaRPr>
                    </a:p>
                  </a:txBody>
                  <a:tcPr marL="68580" marR="68580" marT="0" marB="0"/>
                </a:tc>
              </a:tr>
              <a:tr h="422947">
                <a:tc>
                  <a:txBody>
                    <a:bodyPr/>
                    <a:lstStyle/>
                    <a:p>
                      <a:pPr marL="0" marR="0">
                        <a:spcBef>
                          <a:spcPts val="0"/>
                        </a:spcBef>
                        <a:spcAft>
                          <a:spcPts val="0"/>
                        </a:spcAft>
                      </a:pPr>
                      <a:r>
                        <a:rPr lang="en-US" sz="1400" b="1" dirty="0">
                          <a:solidFill>
                            <a:schemeClr val="tx1"/>
                          </a:solidFill>
                          <a:effectLst/>
                        </a:rPr>
                        <a:t>Widgets Unlimited</a:t>
                      </a:r>
                      <a:endParaRPr lang="en-US" sz="14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solidFill>
                            <a:schemeClr val="tx1"/>
                          </a:solidFill>
                          <a:effectLst/>
                        </a:rPr>
                        <a:t>Grand Rapids, MI</a:t>
                      </a:r>
                      <a:endParaRPr lang="en-US" sz="1400" b="1" dirty="0">
                        <a:solidFill>
                          <a:schemeClr val="tx1"/>
                        </a:solidFill>
                        <a:effectLst/>
                        <a:latin typeface="Arial"/>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solidFill>
                            <a:schemeClr val="tx1"/>
                          </a:solidFill>
                          <a:effectLst/>
                        </a:rPr>
                        <a:t>Legal services  (client of Faraday, Maxwell &amp; Franklin)</a:t>
                      </a:r>
                      <a:endParaRPr lang="en-US" sz="1400" b="1" dirty="0">
                        <a:solidFill>
                          <a:schemeClr val="tx1"/>
                        </a:solidFill>
                        <a:effectLst/>
                        <a:latin typeface="Arial"/>
                        <a:ea typeface="Calibri"/>
                        <a:cs typeface="Times New Roman"/>
                      </a:endParaRPr>
                    </a:p>
                  </a:txBody>
                  <a:tcPr marL="68580" marR="68580" marT="0" marB="0">
                    <a:solidFill>
                      <a:srgbClr val="DEECCE"/>
                    </a:solidFill>
                  </a:tcPr>
                </a:tc>
              </a:tr>
            </a:tbl>
          </a:graphicData>
        </a:graphic>
      </p:graphicFrame>
    </p:spTree>
    <p:extLst>
      <p:ext uri="{BB962C8B-B14F-4D97-AF65-F5344CB8AC3E}">
        <p14:creationId xmlns:p14="http://schemas.microsoft.com/office/powerpoint/2010/main" val="54807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Clients</a:t>
            </a:r>
            <a:endParaRPr lang="en-US" dirty="0"/>
          </a:p>
        </p:txBody>
      </p:sp>
      <p:sp>
        <p:nvSpPr>
          <p:cNvPr id="3" name="Content Placeholder 2"/>
          <p:cNvSpPr>
            <a:spLocks noGrp="1"/>
          </p:cNvSpPr>
          <p:nvPr>
            <p:ph idx="1"/>
          </p:nvPr>
        </p:nvSpPr>
        <p:spPr/>
        <p:txBody>
          <a:bodyPr>
            <a:normAutofit/>
          </a:bodyPr>
          <a:lstStyle/>
          <a:p>
            <a:endParaRPr lang="en-US" sz="4000" dirty="0" smtClean="0"/>
          </a:p>
          <a:p>
            <a:r>
              <a:rPr lang="en-US" sz="4000" dirty="0" smtClean="0"/>
              <a:t>Filers are not required to report information that is confidential as a result of a </a:t>
            </a:r>
            <a:r>
              <a:rPr lang="en-US" sz="4000" b="1" dirty="0" smtClean="0"/>
              <a:t>privileged relationship </a:t>
            </a:r>
            <a:r>
              <a:rPr lang="en-US" sz="4000" dirty="0" smtClean="0"/>
              <a:t>established by law.</a:t>
            </a:r>
            <a:endParaRPr lang="en-US" sz="4000" dirty="0"/>
          </a:p>
        </p:txBody>
      </p:sp>
    </p:spTree>
    <p:extLst>
      <p:ext uri="{BB962C8B-B14F-4D97-AF65-F5344CB8AC3E}">
        <p14:creationId xmlns:p14="http://schemas.microsoft.com/office/powerpoint/2010/main" val="120324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is a client confidential?</a:t>
            </a:r>
            <a:endParaRPr lang="en-US" dirty="0"/>
          </a:p>
        </p:txBody>
      </p:sp>
      <p:sp>
        <p:nvSpPr>
          <p:cNvPr id="2" name="Content Placeholder 1"/>
          <p:cNvSpPr>
            <a:spLocks noGrp="1"/>
          </p:cNvSpPr>
          <p:nvPr>
            <p:ph idx="1"/>
          </p:nvPr>
        </p:nvSpPr>
        <p:spPr/>
        <p:txBody>
          <a:bodyPr>
            <a:normAutofit fontScale="92500" lnSpcReduction="10000"/>
          </a:bodyPr>
          <a:lstStyle/>
          <a:p>
            <a:pPr marL="457200" indent="-457200">
              <a:buFont typeface="+mj-lt"/>
              <a:buAutoNum type="arabicPeriod"/>
            </a:pPr>
            <a:r>
              <a:rPr lang="en-US" dirty="0" smtClean="0"/>
              <a:t>Does a privileged relationship exist?</a:t>
            </a:r>
          </a:p>
          <a:p>
            <a:pPr marL="457200" indent="-457200">
              <a:buFont typeface="+mj-lt"/>
              <a:buAutoNum type="arabicPeriod"/>
            </a:pPr>
            <a:r>
              <a:rPr lang="en-US" dirty="0" smtClean="0"/>
              <a:t>Ensure that the client’s identity has not been released to the public.</a:t>
            </a:r>
          </a:p>
          <a:p>
            <a:pPr marL="457200" indent="-457200">
              <a:buFont typeface="+mj-lt"/>
              <a:buAutoNum type="arabicPeriod"/>
            </a:pPr>
            <a:r>
              <a:rPr lang="en-US" dirty="0" smtClean="0"/>
              <a:t>If a privileged relationship exists, the filer does not need to report a client’s identity if:</a:t>
            </a:r>
          </a:p>
          <a:p>
            <a:pPr marL="548640">
              <a:buFont typeface="Arial" panose="020B0604020202020204" pitchFamily="34" charset="0"/>
              <a:buChar char="•"/>
            </a:pPr>
            <a:r>
              <a:rPr lang="en-US" dirty="0"/>
              <a:t> </a:t>
            </a:r>
            <a:r>
              <a:rPr lang="en-US" dirty="0" smtClean="0"/>
              <a:t> client’s identity is protected by a statute, court order, or is under seal</a:t>
            </a:r>
          </a:p>
          <a:p>
            <a:pPr marL="548640">
              <a:buFont typeface="Arial" panose="020B0604020202020204" pitchFamily="34" charset="0"/>
              <a:buChar char="•"/>
            </a:pPr>
            <a:r>
              <a:rPr lang="en-US" dirty="0"/>
              <a:t> </a:t>
            </a:r>
            <a:r>
              <a:rPr lang="en-US" dirty="0" smtClean="0"/>
              <a:t> client is the subject of a pending grand jury proceeding or other     non-public investigation</a:t>
            </a:r>
          </a:p>
          <a:p>
            <a:pPr marL="548640">
              <a:buFont typeface="Arial" panose="020B0604020202020204" pitchFamily="34" charset="0"/>
              <a:buChar char="•"/>
            </a:pPr>
            <a:r>
              <a:rPr lang="en-US" dirty="0" smtClean="0"/>
              <a:t>  disclosure is prohibited by a rule of professional conduct</a:t>
            </a:r>
          </a:p>
          <a:p>
            <a:pPr marL="548640">
              <a:buFont typeface="Arial" panose="020B0604020202020204" pitchFamily="34" charset="0"/>
              <a:buChar char="•"/>
            </a:pPr>
            <a:r>
              <a:rPr lang="en-US" dirty="0"/>
              <a:t> </a:t>
            </a:r>
            <a:r>
              <a:rPr lang="en-US" dirty="0" smtClean="0"/>
              <a:t> a written confidentiality agreement was entered into with the client when the filer was retained and it expressly prohibits release of the identity</a:t>
            </a:r>
          </a:p>
          <a:p>
            <a:pPr marL="457200" indent="-457200">
              <a:buFont typeface="+mj-lt"/>
              <a:buAutoNum type="arabicPeriod"/>
            </a:pPr>
            <a:endParaRPr lang="en-US" dirty="0"/>
          </a:p>
        </p:txBody>
      </p:sp>
    </p:spTree>
    <p:extLst>
      <p:ext uri="{BB962C8B-B14F-4D97-AF65-F5344CB8AC3E}">
        <p14:creationId xmlns:p14="http://schemas.microsoft.com/office/powerpoint/2010/main" val="18037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Professional Conduct</a:t>
            </a:r>
            <a:endParaRPr lang="en-US" dirty="0"/>
          </a:p>
        </p:txBody>
      </p:sp>
      <p:sp>
        <p:nvSpPr>
          <p:cNvPr id="3" name="Content Placeholder 2"/>
          <p:cNvSpPr>
            <a:spLocks noGrp="1"/>
          </p:cNvSpPr>
          <p:nvPr>
            <p:ph idx="1"/>
          </p:nvPr>
        </p:nvSpPr>
        <p:spPr/>
        <p:txBody>
          <a:bodyPr>
            <a:normAutofit/>
          </a:bodyPr>
          <a:lstStyle/>
          <a:p>
            <a:r>
              <a:rPr lang="en-US" dirty="0" smtClean="0"/>
              <a:t>DC Rule of Professional Conduct 1.6</a:t>
            </a:r>
          </a:p>
          <a:p>
            <a:pPr lvl="1">
              <a:buFont typeface="Arial" panose="020B0604020202020204" pitchFamily="34" charset="0"/>
              <a:buChar char="•"/>
            </a:pPr>
            <a:r>
              <a:rPr lang="en-US" sz="1800" dirty="0" smtClean="0"/>
              <a:t>Prohibits </a:t>
            </a:r>
            <a:r>
              <a:rPr lang="en-US" sz="1800" dirty="0"/>
              <a:t>disclosure of a confidence or a </a:t>
            </a:r>
            <a:r>
              <a:rPr lang="en-US" sz="1800" dirty="0" smtClean="0"/>
              <a:t>secret</a:t>
            </a:r>
          </a:p>
          <a:p>
            <a:pPr lvl="1">
              <a:buFont typeface="Arial" panose="020B0604020202020204" pitchFamily="34" charset="0"/>
              <a:buChar char="•"/>
            </a:pPr>
            <a:r>
              <a:rPr lang="en-US" dirty="0" smtClean="0"/>
              <a:t>“‘</a:t>
            </a:r>
            <a:r>
              <a:rPr lang="en-US" sz="1800" dirty="0" smtClean="0"/>
              <a:t>Secret</a:t>
            </a:r>
            <a:r>
              <a:rPr lang="en-US" sz="1800" dirty="0"/>
              <a:t>’ refers to other information gained in the professional relationship that the client has requested be held inviolate, or the disclosure of which would be embarrassing, or would be likely to be detrimental, to the </a:t>
            </a:r>
            <a:r>
              <a:rPr lang="en-US" sz="1800" dirty="0" smtClean="0"/>
              <a:t>client” </a:t>
            </a:r>
          </a:p>
          <a:p>
            <a:pPr lvl="1">
              <a:buFont typeface="Arial" panose="020B0604020202020204" pitchFamily="34" charset="0"/>
              <a:buChar char="•"/>
            </a:pPr>
            <a:r>
              <a:rPr lang="en-US" sz="1800" dirty="0" smtClean="0"/>
              <a:t>This has been read to include </a:t>
            </a:r>
            <a:r>
              <a:rPr lang="en-US" sz="1800" dirty="0"/>
              <a:t>a client’s </a:t>
            </a:r>
            <a:r>
              <a:rPr lang="en-US" sz="1800" dirty="0" smtClean="0"/>
              <a:t>identity if the release of the identity would be embarrassing or detrimental. </a:t>
            </a:r>
          </a:p>
          <a:p>
            <a:pPr marL="201168" lvl="1" indent="0">
              <a:buNone/>
            </a:pPr>
            <a:endParaRPr lang="en-US" sz="1800" dirty="0" smtClean="0"/>
          </a:p>
          <a:p>
            <a:pPr marL="201168" lvl="1" indent="0">
              <a:buNone/>
            </a:pPr>
            <a:r>
              <a:rPr lang="en-US" sz="2000" dirty="0" smtClean="0"/>
              <a:t>Model Rule of Professional Conduct 1.6</a:t>
            </a:r>
          </a:p>
          <a:p>
            <a:pPr lvl="1">
              <a:buFont typeface="Arial" panose="020B0604020202020204" pitchFamily="34" charset="0"/>
              <a:buChar char="•"/>
            </a:pPr>
            <a:r>
              <a:rPr lang="en-US" sz="2000" dirty="0"/>
              <a:t>“A lawyer shall not reveal information relating to the representation of a client unless the client gives informed consent”</a:t>
            </a:r>
          </a:p>
          <a:p>
            <a:pPr lvl="1">
              <a:buFont typeface="Arial" panose="020B0604020202020204" pitchFamily="34" charset="0"/>
              <a:buChar char="•"/>
            </a:pPr>
            <a:r>
              <a:rPr lang="en-US" sz="2000" dirty="0"/>
              <a:t>OGE does not read to include the client’s identity</a:t>
            </a:r>
          </a:p>
          <a:p>
            <a:pPr marL="201168" lvl="1" indent="0">
              <a:buNone/>
            </a:pPr>
            <a:endParaRPr lang="en-US" sz="2000" dirty="0" smtClean="0"/>
          </a:p>
        </p:txBody>
      </p:sp>
    </p:spTree>
    <p:extLst>
      <p:ext uri="{BB962C8B-B14F-4D97-AF65-F5344CB8AC3E}">
        <p14:creationId xmlns:p14="http://schemas.microsoft.com/office/powerpoint/2010/main" val="339461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Confidential Clients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539254"/>
              </p:ext>
            </p:extLst>
          </p:nvPr>
        </p:nvGraphicFramePr>
        <p:xfrm>
          <a:off x="904461" y="2176670"/>
          <a:ext cx="7543800" cy="3558207"/>
        </p:xfrm>
        <a:graphic>
          <a:graphicData uri="http://schemas.openxmlformats.org/drawingml/2006/table">
            <a:tbl>
              <a:tblPr firstRow="1" firstCol="1" bandRow="1">
                <a:tableStyleId>{5C22544A-7EE6-4342-B048-85BDC9FD1C3A}</a:tableStyleId>
              </a:tblPr>
              <a:tblGrid>
                <a:gridCol w="2114550"/>
                <a:gridCol w="1214438"/>
                <a:gridCol w="4214812"/>
              </a:tblGrid>
              <a:tr h="755595">
                <a:tc>
                  <a:txBody>
                    <a:bodyPr/>
                    <a:lstStyle/>
                    <a:p>
                      <a:pPr marL="0" marR="0">
                        <a:spcBef>
                          <a:spcPts val="0"/>
                        </a:spcBef>
                        <a:spcAft>
                          <a:spcPts val="0"/>
                        </a:spcAft>
                      </a:pPr>
                      <a:r>
                        <a:rPr lang="en-US" sz="1400" b="1" dirty="0">
                          <a:solidFill>
                            <a:schemeClr val="tx1"/>
                          </a:solidFill>
                          <a:effectLst/>
                          <a:latin typeface="+mn-lt"/>
                        </a:rPr>
                        <a:t>Source Name</a:t>
                      </a:r>
                      <a:endParaRPr lang="en-US" sz="1400" b="1" dirty="0">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a:solidFill>
                            <a:schemeClr val="tx1"/>
                          </a:solidFill>
                          <a:effectLst/>
                          <a:latin typeface="+mn-lt"/>
                        </a:rPr>
                        <a:t>City/State</a:t>
                      </a:r>
                      <a:endParaRPr lang="en-US" sz="1400" b="1">
                        <a:solidFill>
                          <a:schemeClr val="tx1"/>
                        </a:solidFill>
                        <a:effectLst/>
                        <a:latin typeface="+mn-lt"/>
                        <a:ea typeface="Calibri"/>
                        <a:cs typeface="Times New Roman"/>
                      </a:endParaRPr>
                    </a:p>
                  </a:txBody>
                  <a:tcPr marL="68580" marR="68580" marT="0" marB="0"/>
                </a:tc>
                <a:tc>
                  <a:txBody>
                    <a:bodyPr/>
                    <a:lstStyle/>
                    <a:p>
                      <a:pPr marL="0" marR="0">
                        <a:spcBef>
                          <a:spcPts val="0"/>
                        </a:spcBef>
                        <a:spcAft>
                          <a:spcPts val="0"/>
                        </a:spcAft>
                      </a:pPr>
                      <a:r>
                        <a:rPr lang="en-US" sz="1400" b="1" dirty="0">
                          <a:solidFill>
                            <a:schemeClr val="tx1"/>
                          </a:solidFill>
                          <a:effectLst/>
                          <a:latin typeface="+mn-lt"/>
                        </a:rPr>
                        <a:t>Brief Description of Duties </a:t>
                      </a:r>
                      <a:endParaRPr lang="en-US" sz="1400" b="1" dirty="0">
                        <a:solidFill>
                          <a:schemeClr val="tx1"/>
                        </a:solidFill>
                        <a:effectLst/>
                        <a:latin typeface="+mn-lt"/>
                        <a:ea typeface="Calibri"/>
                        <a:cs typeface="Times New Roman"/>
                      </a:endParaRPr>
                    </a:p>
                  </a:txBody>
                  <a:tcPr marL="68580" marR="68580" marT="0" marB="0"/>
                </a:tc>
              </a:tr>
              <a:tr h="909222">
                <a:tc>
                  <a:txBody>
                    <a:bodyPr/>
                    <a:lstStyle/>
                    <a:p>
                      <a:pPr marL="0" marR="0">
                        <a:spcBef>
                          <a:spcPts val="0"/>
                        </a:spcBef>
                        <a:spcAft>
                          <a:spcPts val="0"/>
                        </a:spcAft>
                      </a:pPr>
                      <a:r>
                        <a:rPr lang="en-US" sz="1400" b="1" dirty="0">
                          <a:solidFill>
                            <a:schemeClr val="tx1"/>
                          </a:solidFill>
                          <a:effectLst/>
                          <a:latin typeface="+mn-lt"/>
                        </a:rPr>
                        <a:t>Faraday, Maxwell &amp; Franklin</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smtClean="0">
                          <a:solidFill>
                            <a:schemeClr val="tx1"/>
                          </a:solidFill>
                          <a:effectLst/>
                          <a:latin typeface="+mn-lt"/>
                        </a:rPr>
                        <a:t>Washington, DC</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solidFill>
                            <a:schemeClr val="tx1"/>
                          </a:solidFill>
                          <a:effectLst/>
                          <a:latin typeface="+mn-lt"/>
                        </a:rPr>
                        <a:t>Associate attorney at this firm.  </a:t>
                      </a:r>
                      <a:endParaRPr lang="en-US" sz="1400" b="1" dirty="0">
                        <a:solidFill>
                          <a:schemeClr val="tx1"/>
                        </a:solidFill>
                        <a:effectLst/>
                        <a:latin typeface="+mn-lt"/>
                        <a:ea typeface="Calibri"/>
                        <a:cs typeface="Times New Roman"/>
                      </a:endParaRPr>
                    </a:p>
                  </a:txBody>
                  <a:tcPr marL="68580" marR="68580" marT="0" marB="0">
                    <a:solidFill>
                      <a:srgbClr val="DEECCE"/>
                    </a:solidFill>
                  </a:tcPr>
                </a:tc>
              </a:tr>
              <a:tr h="946695">
                <a:tc>
                  <a:txBody>
                    <a:bodyPr/>
                    <a:lstStyle/>
                    <a:p>
                      <a:pPr marL="0" marR="0">
                        <a:spcBef>
                          <a:spcPts val="0"/>
                        </a:spcBef>
                        <a:spcAft>
                          <a:spcPts val="0"/>
                        </a:spcAft>
                      </a:pPr>
                      <a:r>
                        <a:rPr lang="en-US" sz="1400" b="1" dirty="0">
                          <a:solidFill>
                            <a:schemeClr val="tx1"/>
                          </a:solidFill>
                          <a:effectLst/>
                          <a:latin typeface="+mn-lt"/>
                        </a:rPr>
                        <a:t>Widgets Unlimited</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a:solidFill>
                            <a:schemeClr val="tx1"/>
                          </a:solidFill>
                          <a:effectLst/>
                          <a:latin typeface="+mn-lt"/>
                        </a:rPr>
                        <a:t>Grand Rapids, MI</a:t>
                      </a:r>
                      <a:endParaRPr lang="en-US" sz="1400" b="1">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a:solidFill>
                            <a:schemeClr val="tx1"/>
                          </a:solidFill>
                          <a:effectLst/>
                          <a:latin typeface="+mn-lt"/>
                        </a:rPr>
                        <a:t>Legal services  (client of Faraday, Maxwell &amp; Franklin)</a:t>
                      </a:r>
                      <a:endParaRPr lang="en-US" sz="1400" b="1" dirty="0">
                        <a:solidFill>
                          <a:schemeClr val="tx1"/>
                        </a:solidFill>
                        <a:effectLst/>
                        <a:latin typeface="+mn-lt"/>
                        <a:ea typeface="Calibri"/>
                        <a:cs typeface="Times New Roman"/>
                      </a:endParaRPr>
                    </a:p>
                  </a:txBody>
                  <a:tcPr marL="68580" marR="68580" marT="0" marB="0">
                    <a:solidFill>
                      <a:srgbClr val="DEECCE"/>
                    </a:solidFill>
                  </a:tcPr>
                </a:tc>
              </a:tr>
              <a:tr h="946695">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5 </a:t>
                      </a:r>
                      <a:r>
                        <a:rPr lang="en-US" sz="1400" b="1" dirty="0" smtClean="0">
                          <a:solidFill>
                            <a:schemeClr val="tx1"/>
                          </a:solidFill>
                          <a:effectLst/>
                          <a:latin typeface="+mn-lt"/>
                          <a:ea typeface="Calibri"/>
                          <a:cs typeface="Times New Roman"/>
                        </a:rPr>
                        <a:t>confidential clients</a:t>
                      </a:r>
                    </a:p>
                    <a:p>
                      <a:pPr marL="0" marR="0">
                        <a:spcBef>
                          <a:spcPts val="0"/>
                        </a:spcBef>
                        <a:spcAft>
                          <a:spcPts val="0"/>
                        </a:spcAft>
                      </a:pPr>
                      <a:r>
                        <a:rPr lang="en-US" sz="1400" b="1" dirty="0" smtClean="0">
                          <a:solidFill>
                            <a:schemeClr val="tx1"/>
                          </a:solidFill>
                          <a:effectLst/>
                          <a:latin typeface="+mn-lt"/>
                          <a:ea typeface="Calibri"/>
                          <a:cs typeface="Times New Roman"/>
                        </a:rPr>
                        <a:t>(1 corporation </a:t>
                      </a:r>
                      <a:r>
                        <a:rPr lang="en-US" sz="1400" b="1" dirty="0" smtClean="0">
                          <a:solidFill>
                            <a:schemeClr val="tx1"/>
                          </a:solidFill>
                          <a:effectLst/>
                          <a:latin typeface="+mn-lt"/>
                          <a:ea typeface="Calibri"/>
                          <a:cs typeface="Times New Roman"/>
                        </a:rPr>
                        <a:t>and </a:t>
                      </a:r>
                      <a:r>
                        <a:rPr lang="en-US" sz="1400" b="1" dirty="0" smtClean="0">
                          <a:solidFill>
                            <a:schemeClr val="tx1"/>
                          </a:solidFill>
                          <a:effectLst/>
                          <a:latin typeface="+mn-lt"/>
                          <a:ea typeface="Calibri"/>
                          <a:cs typeface="Times New Roman"/>
                        </a:rPr>
                        <a:t>4 </a:t>
                      </a:r>
                      <a:r>
                        <a:rPr lang="en-US" sz="1400" b="1" dirty="0" smtClean="0">
                          <a:solidFill>
                            <a:schemeClr val="tx1"/>
                          </a:solidFill>
                          <a:effectLst/>
                          <a:latin typeface="+mn-lt"/>
                          <a:ea typeface="Calibri"/>
                          <a:cs typeface="Times New Roman"/>
                        </a:rPr>
                        <a:t>individuals)</a:t>
                      </a: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endParaRPr lang="en-US" sz="1400" b="1" dirty="0">
                        <a:solidFill>
                          <a:schemeClr val="tx1"/>
                        </a:solidFill>
                        <a:effectLst/>
                        <a:latin typeface="+mn-lt"/>
                        <a:ea typeface="Calibri"/>
                        <a:cs typeface="Times New Roman"/>
                      </a:endParaRPr>
                    </a:p>
                  </a:txBody>
                  <a:tcPr marL="68580" marR="68580" marT="0" marB="0">
                    <a:solidFill>
                      <a:srgbClr val="DEECCE"/>
                    </a:solidFill>
                  </a:tcPr>
                </a:tc>
                <a:tc>
                  <a:txBody>
                    <a:bodyPr/>
                    <a:lstStyle/>
                    <a:p>
                      <a:pPr marL="0" marR="0">
                        <a:spcBef>
                          <a:spcPts val="0"/>
                        </a:spcBef>
                        <a:spcAft>
                          <a:spcPts val="0"/>
                        </a:spcAft>
                      </a:pPr>
                      <a:r>
                        <a:rPr lang="en-US" sz="1400" b="1" dirty="0" smtClean="0">
                          <a:solidFill>
                            <a:schemeClr val="tx1"/>
                          </a:solidFill>
                          <a:effectLst/>
                          <a:latin typeface="+mn-lt"/>
                          <a:ea typeface="Calibri"/>
                          <a:cs typeface="Times New Roman"/>
                        </a:rPr>
                        <a:t>Client’s names are confidential under DC Rule of Professional Conduct 1.6</a:t>
                      </a:r>
                      <a:endParaRPr lang="en-US" sz="1400" b="1" dirty="0">
                        <a:solidFill>
                          <a:schemeClr val="tx1"/>
                        </a:solidFill>
                        <a:effectLst/>
                        <a:latin typeface="+mn-lt"/>
                        <a:ea typeface="Calibri"/>
                        <a:cs typeface="Times New Roman"/>
                      </a:endParaRPr>
                    </a:p>
                  </a:txBody>
                  <a:tcPr marL="68580" marR="68580" marT="0" marB="0">
                    <a:solidFill>
                      <a:srgbClr val="DEECCE"/>
                    </a:solidFill>
                  </a:tcPr>
                </a:tc>
              </a:tr>
            </a:tbl>
          </a:graphicData>
        </a:graphic>
      </p:graphicFrame>
    </p:spTree>
    <p:extLst>
      <p:ext uri="{BB962C8B-B14F-4D97-AF65-F5344CB8AC3E}">
        <p14:creationId xmlns:p14="http://schemas.microsoft.com/office/powerpoint/2010/main" val="59932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857250"/>
            <a:ext cx="6858000" cy="5143500"/>
          </a:xfrm>
          <a:prstGeom prst="rect">
            <a:avLst/>
          </a:prstGeom>
        </p:spPr>
      </p:pic>
    </p:spTree>
    <p:extLst>
      <p:ext uri="{BB962C8B-B14F-4D97-AF65-F5344CB8AC3E}">
        <p14:creationId xmlns:p14="http://schemas.microsoft.com/office/powerpoint/2010/main" val="2077356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395</TotalTime>
  <Words>497</Words>
  <Application>Microsoft Office PowerPoint</Application>
  <PresentationFormat>On-screen Show (4:3)</PresentationFormat>
  <Paragraphs>58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Retrospect</vt:lpstr>
      <vt:lpstr>PowerPoint Presentation</vt:lpstr>
      <vt:lpstr>5 U.S.C. app. 4 § 102(a)(6)(B)</vt:lpstr>
      <vt:lpstr>General Guidance</vt:lpstr>
      <vt:lpstr>Confidential Clients</vt:lpstr>
      <vt:lpstr>When is a client confidential?</vt:lpstr>
      <vt:lpstr>Rule of Professional Conduct</vt:lpstr>
      <vt:lpstr>Reporting Confidential Clients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Fenix</dc:creator>
  <cp:lastModifiedBy>Heather A. Jones</cp:lastModifiedBy>
  <cp:revision>28</cp:revision>
  <dcterms:created xsi:type="dcterms:W3CDTF">2016-02-01T15:07:14Z</dcterms:created>
  <dcterms:modified xsi:type="dcterms:W3CDTF">2016-02-25T23:24:36Z</dcterms:modified>
</cp:coreProperties>
</file>